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67" r:id="rId4"/>
    <p:sldId id="268" r:id="rId5"/>
    <p:sldId id="258" r:id="rId6"/>
    <p:sldId id="269" r:id="rId7"/>
    <p:sldId id="262" r:id="rId8"/>
    <p:sldId id="270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B255-0C34-4E5B-83BD-E0471E6A1DEA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ADB5FBF-5C7B-4079-8B8F-589F57CCB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B255-0C34-4E5B-83BD-E0471E6A1DEA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ADB5FBF-5C7B-4079-8B8F-589F57CCB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B255-0C34-4E5B-83BD-E0471E6A1DEA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5FBF-5C7B-4079-8B8F-589F57CCB4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B255-0C34-4E5B-83BD-E0471E6A1DEA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5FBF-5C7B-4079-8B8F-589F57CCB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B255-0C34-4E5B-83BD-E0471E6A1DEA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ADB5FBF-5C7B-4079-8B8F-589F57CCB4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B255-0C34-4E5B-83BD-E0471E6A1DEA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5FBF-5C7B-4079-8B8F-589F57CCB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B255-0C34-4E5B-83BD-E0471E6A1DEA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5FBF-5C7B-4079-8B8F-589F57CCB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B255-0C34-4E5B-83BD-E0471E6A1DEA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5FBF-5C7B-4079-8B8F-589F57CCB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B255-0C34-4E5B-83BD-E0471E6A1DEA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5FBF-5C7B-4079-8B8F-589F57CCB4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B255-0C34-4E5B-83BD-E0471E6A1DEA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5FBF-5C7B-4079-8B8F-589F57CCB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B255-0C34-4E5B-83BD-E0471E6A1DEA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5FBF-5C7B-4079-8B8F-589F57CCB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A99B255-0C34-4E5B-83BD-E0471E6A1DEA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ADB5FBF-5C7B-4079-8B8F-589F57CCB4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7"/>
            <a:ext cx="7772400" cy="2571767"/>
          </a:xfrm>
        </p:spPr>
        <p:txBody>
          <a:bodyPr>
            <a:normAutofit/>
          </a:bodyPr>
          <a:lstStyle/>
          <a:p>
            <a:r>
              <a:rPr lang="ru-RU" sz="5400" b="1" dirty="0" smtClean="0"/>
              <a:t>Тема.</a:t>
            </a:r>
            <a:r>
              <a:rPr lang="ru-RU" sz="5400" dirty="0" smtClean="0"/>
              <a:t> </a:t>
            </a:r>
            <a:r>
              <a:rPr lang="ru-RU" sz="5400" b="1" dirty="0" smtClean="0"/>
              <a:t>Сочетания.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Задачи урока: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67330"/>
          </a:xfrm>
        </p:spPr>
        <p:txBody>
          <a:bodyPr>
            <a:normAutofit fontScale="70000" lnSpcReduction="20000"/>
          </a:bodyPr>
          <a:lstStyle/>
          <a:p>
            <a:pPr lvl="0"/>
            <a:endParaRPr lang="ru-RU" b="1" i="1" dirty="0" smtClean="0"/>
          </a:p>
          <a:p>
            <a:pPr lvl="0"/>
            <a:r>
              <a:rPr lang="ru-RU" b="1" i="1" dirty="0" smtClean="0"/>
              <a:t>Образовательные</a:t>
            </a:r>
            <a:r>
              <a:rPr lang="ru-RU" b="1" dirty="0"/>
              <a:t>:</a:t>
            </a:r>
            <a:r>
              <a:rPr lang="ru-RU" dirty="0"/>
              <a:t> дать специальное название одному из видов комбинаций – сочетания, вывести комбинаторную формулу вычисления сочетаний; формировать умения вычислять число сочетаний при решении задач, закрепить  понятия факториала, числа перестановок. </a:t>
            </a:r>
          </a:p>
          <a:p>
            <a:pPr lvl="0"/>
            <a:endParaRPr lang="ru-RU" b="1" i="1" dirty="0" smtClean="0"/>
          </a:p>
          <a:p>
            <a:pPr lvl="0"/>
            <a:r>
              <a:rPr lang="ru-RU" b="1" i="1" dirty="0" smtClean="0"/>
              <a:t>Развивающие</a:t>
            </a:r>
            <a:r>
              <a:rPr lang="ru-RU" dirty="0"/>
              <a:t>: способствовать формированию логического мышления учащихся при решении задач и развитию монологической речи обучающихся с использованием новых терминов. </a:t>
            </a:r>
          </a:p>
          <a:p>
            <a:pPr lvl="0"/>
            <a:endParaRPr lang="ru-RU" b="1" i="1" dirty="0" smtClean="0"/>
          </a:p>
          <a:p>
            <a:pPr lvl="0"/>
            <a:r>
              <a:rPr lang="ru-RU" b="1" i="1" dirty="0" smtClean="0"/>
              <a:t>Воспитательные</a:t>
            </a:r>
            <a:r>
              <a:rPr lang="ru-RU" dirty="0"/>
              <a:t>: воспитывать доброжелательное отношение друг к другу, взаимовыручку при работе в парах и  группах.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2869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Ф а к т о </a:t>
            </a:r>
            <a:r>
              <a:rPr lang="ru-RU" dirty="0" err="1" smtClean="0"/>
              <a:t>р</a:t>
            </a:r>
            <a:r>
              <a:rPr lang="ru-RU" dirty="0" smtClean="0"/>
              <a:t> и а 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67330"/>
          </a:xfrm>
        </p:spPr>
        <p:txBody>
          <a:bodyPr>
            <a:normAutofit/>
          </a:bodyPr>
          <a:lstStyle/>
          <a:p>
            <a:pPr lvl="0"/>
            <a:endParaRPr lang="ru-RU" b="1" i="1" dirty="0" smtClean="0"/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Определение1. </a:t>
            </a:r>
          </a:p>
          <a:p>
            <a:pPr algn="just">
              <a:buNone/>
            </a:pPr>
            <a:r>
              <a:rPr lang="ru-RU" b="1" dirty="0" smtClean="0"/>
              <a:t>   Факториал – это произведение подряд идущих первых </a:t>
            </a:r>
            <a:r>
              <a:rPr lang="en-US" b="1" dirty="0" smtClean="0"/>
              <a:t>n</a:t>
            </a:r>
            <a:r>
              <a:rPr lang="ru-RU" b="1" dirty="0" smtClean="0"/>
              <a:t> натуральных чисел:  </a:t>
            </a:r>
          </a:p>
          <a:p>
            <a:pPr algn="just">
              <a:buNone/>
            </a:pPr>
            <a:r>
              <a:rPr lang="ru-RU" b="1" dirty="0" smtClean="0"/>
              <a:t>   1*2*3*…*(</a:t>
            </a:r>
            <a:r>
              <a:rPr lang="en-US" b="1" dirty="0" smtClean="0"/>
              <a:t>n</a:t>
            </a:r>
            <a:r>
              <a:rPr lang="ru-RU" b="1" dirty="0" smtClean="0"/>
              <a:t>-1)*</a:t>
            </a:r>
            <a:r>
              <a:rPr lang="en-US" b="1" dirty="0" smtClean="0"/>
              <a:t>n</a:t>
            </a:r>
            <a:r>
              <a:rPr lang="ru-RU" b="1" dirty="0" smtClean="0"/>
              <a:t> = </a:t>
            </a:r>
            <a:r>
              <a:rPr lang="en-US" b="1" dirty="0" smtClean="0"/>
              <a:t>n</a:t>
            </a:r>
            <a:r>
              <a:rPr lang="ru-RU" b="1" dirty="0" smtClean="0"/>
              <a:t>!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2869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Теорема  о  перестановках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67330"/>
          </a:xfrm>
        </p:spPr>
        <p:txBody>
          <a:bodyPr>
            <a:normAutofit/>
          </a:bodyPr>
          <a:lstStyle/>
          <a:p>
            <a:pPr lvl="0"/>
            <a:r>
              <a:rPr lang="ru-RU" b="1" i="1" dirty="0" smtClean="0"/>
              <a:t> </a:t>
            </a:r>
          </a:p>
          <a:p>
            <a:pPr algn="just"/>
            <a:endParaRPr lang="ru-RU" b="1" dirty="0" smtClean="0"/>
          </a:p>
          <a:p>
            <a:pPr algn="ctr"/>
            <a:r>
              <a:rPr lang="ru-RU" b="1" dirty="0" smtClean="0"/>
              <a:t>Т1. </a:t>
            </a:r>
            <a:r>
              <a:rPr lang="en-US" b="1" dirty="0" smtClean="0"/>
              <a:t>n</a:t>
            </a:r>
            <a:r>
              <a:rPr lang="ru-RU" b="1" dirty="0" smtClean="0"/>
              <a:t> </a:t>
            </a:r>
            <a:r>
              <a:rPr lang="ru-RU" b="1" dirty="0" smtClean="0"/>
              <a:t>различных элементов можно расставить по одному на </a:t>
            </a:r>
            <a:r>
              <a:rPr lang="en-US" b="1" dirty="0" smtClean="0"/>
              <a:t>n</a:t>
            </a:r>
            <a:r>
              <a:rPr lang="ru-RU" b="1" dirty="0" smtClean="0"/>
              <a:t> различных мест ровно </a:t>
            </a:r>
            <a:r>
              <a:rPr lang="en-US" b="1" dirty="0" smtClean="0"/>
              <a:t>n</a:t>
            </a:r>
            <a:r>
              <a:rPr lang="ru-RU" b="1" dirty="0" smtClean="0"/>
              <a:t>! способами. </a:t>
            </a:r>
            <a:endParaRPr lang="en-US" b="1" dirty="0" smtClean="0"/>
          </a:p>
          <a:p>
            <a:pPr algn="ctr"/>
            <a:r>
              <a:rPr lang="en-US" b="1" dirty="0" err="1" smtClean="0"/>
              <a:t>Pn</a:t>
            </a:r>
            <a:r>
              <a:rPr lang="ru-RU" b="1" dirty="0" smtClean="0"/>
              <a:t>=</a:t>
            </a:r>
            <a:r>
              <a:rPr lang="en-US" b="1" dirty="0" smtClean="0"/>
              <a:t>n</a:t>
            </a:r>
            <a:r>
              <a:rPr lang="ru-RU" b="1" dirty="0" smtClean="0"/>
              <a:t>!. </a:t>
            </a:r>
          </a:p>
          <a:p>
            <a:pPr algn="just">
              <a:buNone/>
            </a:pPr>
            <a:r>
              <a:rPr lang="ru-RU" b="1" dirty="0" smtClean="0"/>
              <a:t>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40000" lnSpcReduction="20000"/>
          </a:bodyPr>
          <a:lstStyle/>
          <a:p>
            <a:endParaRPr lang="ru-RU" b="1" i="1" u="sng" dirty="0" smtClean="0"/>
          </a:p>
          <a:p>
            <a:pPr algn="ctr"/>
            <a:r>
              <a:rPr lang="ru-RU" sz="5900" b="1" i="1" u="sng" dirty="0" smtClean="0"/>
              <a:t>Работа в парах.</a:t>
            </a:r>
          </a:p>
          <a:p>
            <a:endParaRPr lang="ru-RU" dirty="0"/>
          </a:p>
          <a:p>
            <a:endParaRPr lang="ru-RU" sz="4000" dirty="0" smtClean="0"/>
          </a:p>
          <a:p>
            <a:r>
              <a:rPr lang="ru-RU" sz="5100" dirty="0" smtClean="0"/>
              <a:t>К Иван Васильевичу пришли гости: Александр, Алексей, Петр,  Николай и Сергей. За круглым столом 6 стульев.</a:t>
            </a:r>
            <a:endParaRPr lang="en-US" sz="5100" dirty="0" smtClean="0"/>
          </a:p>
          <a:p>
            <a:r>
              <a:rPr lang="ru-RU" sz="5100" dirty="0" smtClean="0"/>
              <a:t> </a:t>
            </a:r>
            <a:br>
              <a:rPr lang="ru-RU" sz="5100" dirty="0" smtClean="0"/>
            </a:br>
            <a:r>
              <a:rPr lang="ru-RU" sz="5100" dirty="0" smtClean="0"/>
              <a:t>а) Сколькими способами можно рассадить гостей и хозяина  за столом?</a:t>
            </a:r>
            <a:br>
              <a:rPr lang="ru-RU" sz="5100" dirty="0" smtClean="0"/>
            </a:br>
            <a:endParaRPr lang="en-US" sz="5100" dirty="0" smtClean="0"/>
          </a:p>
          <a:p>
            <a:r>
              <a:rPr lang="ru-RU" sz="5100" dirty="0" smtClean="0"/>
              <a:t>б) Сколькими способами можно рассадить гостей за столом, если место Ивана Васильевича известно?</a:t>
            </a:r>
            <a:br>
              <a:rPr lang="ru-RU" sz="5100" dirty="0" smtClean="0"/>
            </a:br>
            <a:endParaRPr lang="en-US" sz="5100" dirty="0" smtClean="0"/>
          </a:p>
          <a:p>
            <a:r>
              <a:rPr lang="ru-RU" sz="5100" dirty="0" smtClean="0"/>
              <a:t>в) Сколькими способами можно рассадить гостей за столом, если Петр и Николай всегда сидят рядом?</a:t>
            </a:r>
            <a:br>
              <a:rPr lang="ru-RU" sz="5100" dirty="0" smtClean="0"/>
            </a:br>
            <a:endParaRPr lang="en-US" sz="5100" dirty="0" smtClean="0"/>
          </a:p>
          <a:p>
            <a:r>
              <a:rPr lang="ru-RU" sz="5100" dirty="0" smtClean="0"/>
              <a:t>г) Сколькими способами можно рассадить гостей за столом, если Алексей и Александр не могут сидеть рядом?</a:t>
            </a:r>
            <a:br>
              <a:rPr lang="ru-RU" sz="51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endParaRPr lang="ru-RU" b="1" i="1" u="sng" dirty="0" smtClean="0"/>
          </a:p>
          <a:p>
            <a:endParaRPr lang="ru-RU" dirty="0"/>
          </a:p>
          <a:p>
            <a:pPr>
              <a:buNone/>
            </a:pPr>
            <a:r>
              <a:rPr lang="ru-RU" sz="4000" dirty="0" smtClean="0"/>
              <a:t>  </a:t>
            </a:r>
            <a:r>
              <a:rPr lang="ru-RU" b="1" dirty="0" smtClean="0"/>
              <a:t>Определение2. </a:t>
            </a:r>
          </a:p>
          <a:p>
            <a:pPr>
              <a:buNone/>
            </a:pPr>
            <a:r>
              <a:rPr lang="ru-RU" b="1" dirty="0" smtClean="0"/>
              <a:t>   Число всех выборов двух элементов без учёта их порядка из </a:t>
            </a:r>
            <a:r>
              <a:rPr lang="en-US" b="1" dirty="0" smtClean="0"/>
              <a:t>n</a:t>
            </a:r>
            <a:r>
              <a:rPr lang="ru-RU" b="1" dirty="0" smtClean="0"/>
              <a:t> данных элементов  называют числом сочетаний из </a:t>
            </a:r>
            <a:r>
              <a:rPr lang="en-US" b="1" dirty="0" smtClean="0"/>
              <a:t>n</a:t>
            </a:r>
            <a:r>
              <a:rPr lang="ru-RU" b="1" dirty="0" smtClean="0"/>
              <a:t> элементов по 2 и обозначают</a:t>
            </a:r>
            <a:r>
              <a:rPr lang="ru-RU" dirty="0" smtClean="0"/>
              <a:t>      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4509120"/>
            <a:ext cx="3960440" cy="1224136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595958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Пример 1.</a:t>
            </a:r>
            <a:endParaRPr lang="ru-RU" dirty="0" smtClean="0"/>
          </a:p>
          <a:p>
            <a:r>
              <a:rPr lang="ru-RU" dirty="0" smtClean="0"/>
              <a:t>В команде из 11 человек нужно выбрать пару защитников. Сколькими способами это можно сделать?</a:t>
            </a:r>
          </a:p>
          <a:p>
            <a:endParaRPr lang="ru-RU" b="1" i="1" dirty="0" smtClean="0"/>
          </a:p>
          <a:p>
            <a:r>
              <a:rPr lang="ru-RU" b="1" i="1" dirty="0" smtClean="0"/>
              <a:t>Пример2. </a:t>
            </a:r>
            <a:endParaRPr lang="ru-RU" dirty="0" smtClean="0"/>
          </a:p>
          <a:p>
            <a:r>
              <a:rPr lang="ru-RU" dirty="0" smtClean="0"/>
              <a:t>Сколькими способами учитель может выбрать две задачи из 20 для контрольной работы?</a:t>
            </a:r>
            <a:endParaRPr lang="ru-RU" dirty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196752"/>
            <a:ext cx="842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 algn="ctr">
              <a:buNone/>
            </a:pPr>
            <a:r>
              <a:rPr lang="ru-RU" sz="2800" b="1" i="1" u="sng" dirty="0" smtClean="0">
                <a:solidFill>
                  <a:srgbClr val="C00000"/>
                </a:solidFill>
                <a:latin typeface="Times New Roman"/>
              </a:rPr>
              <a:t>О </a:t>
            </a:r>
            <a:r>
              <a:rPr lang="ru-RU" sz="2800" b="1" i="1" u="sng" dirty="0" err="1" smtClean="0">
                <a:solidFill>
                  <a:srgbClr val="C00000"/>
                </a:solidFill>
                <a:latin typeface="Times New Roman"/>
              </a:rPr>
              <a:t>п</a:t>
            </a:r>
            <a:r>
              <a:rPr lang="ru-RU" sz="2800" b="1" i="1" u="sng" dirty="0" smtClean="0">
                <a:solidFill>
                  <a:srgbClr val="C00000"/>
                </a:solidFill>
                <a:latin typeface="Times New Roman"/>
              </a:rPr>
              <a:t> </a:t>
            </a:r>
            <a:r>
              <a:rPr lang="ru-RU" sz="2800" b="1" i="1" u="sng" dirty="0" err="1" smtClean="0">
                <a:solidFill>
                  <a:srgbClr val="C00000"/>
                </a:solidFill>
                <a:latin typeface="Times New Roman"/>
              </a:rPr>
              <a:t>р</a:t>
            </a:r>
            <a:r>
              <a:rPr lang="ru-RU" sz="2800" b="1" i="1" u="sng" dirty="0" smtClean="0">
                <a:solidFill>
                  <a:srgbClr val="C00000"/>
                </a:solidFill>
                <a:latin typeface="Times New Roman"/>
              </a:rPr>
              <a:t> е </a:t>
            </a:r>
            <a:r>
              <a:rPr lang="ru-RU" sz="2800" b="1" i="1" u="sng" dirty="0" err="1" smtClean="0">
                <a:solidFill>
                  <a:srgbClr val="C00000"/>
                </a:solidFill>
                <a:latin typeface="Times New Roman"/>
              </a:rPr>
              <a:t>д</a:t>
            </a:r>
            <a:r>
              <a:rPr lang="ru-RU" sz="2800" b="1" i="1" u="sng" dirty="0" smtClean="0">
                <a:solidFill>
                  <a:srgbClr val="C00000"/>
                </a:solidFill>
                <a:latin typeface="Times New Roman"/>
              </a:rPr>
              <a:t> </a:t>
            </a:r>
            <a:r>
              <a:rPr lang="ru-RU" sz="2800" b="1" i="1" u="sng" dirty="0" err="1" smtClean="0">
                <a:solidFill>
                  <a:srgbClr val="C00000"/>
                </a:solidFill>
                <a:latin typeface="Times New Roman"/>
              </a:rPr>
              <a:t>е</a:t>
            </a:r>
            <a:r>
              <a:rPr lang="ru-RU" sz="2800" b="1" i="1" u="sng" dirty="0" smtClean="0">
                <a:solidFill>
                  <a:srgbClr val="C00000"/>
                </a:solidFill>
                <a:latin typeface="Times New Roman"/>
              </a:rPr>
              <a:t> л е </a:t>
            </a:r>
            <a:r>
              <a:rPr lang="ru-RU" sz="2800" b="1" i="1" u="sng" dirty="0" err="1" smtClean="0">
                <a:solidFill>
                  <a:srgbClr val="C00000"/>
                </a:solidFill>
                <a:latin typeface="Times New Roman"/>
              </a:rPr>
              <a:t>н</a:t>
            </a:r>
            <a:r>
              <a:rPr lang="ru-RU" sz="2800" b="1" i="1" u="sng" dirty="0" smtClean="0">
                <a:solidFill>
                  <a:srgbClr val="C00000"/>
                </a:solidFill>
                <a:latin typeface="Times New Roman"/>
              </a:rPr>
              <a:t> и е</a:t>
            </a:r>
          </a:p>
          <a:p>
            <a:pPr marL="114300" indent="0" algn="ctr">
              <a:buNone/>
            </a:pPr>
            <a:endParaRPr lang="ru-RU" sz="2800" b="1" i="1" u="sng" dirty="0" smtClean="0">
              <a:solidFill>
                <a:srgbClr val="C00000"/>
              </a:solidFill>
              <a:latin typeface="Times New Roman"/>
            </a:endParaRPr>
          </a:p>
          <a:p>
            <a:pPr marL="114300" indent="0" algn="ctr">
              <a:buNone/>
            </a:pPr>
            <a:r>
              <a:rPr lang="ru-RU" sz="2800" b="1" i="1" u="sng" dirty="0" smtClean="0">
                <a:solidFill>
                  <a:srgbClr val="C00000"/>
                </a:solidFill>
                <a:latin typeface="Times New Roman"/>
              </a:rPr>
              <a:t>Число всех выборов </a:t>
            </a:r>
            <a:r>
              <a:rPr lang="en-US" sz="2800" b="1" i="1" u="sng" dirty="0" smtClean="0">
                <a:solidFill>
                  <a:srgbClr val="C00000"/>
                </a:solidFill>
                <a:latin typeface="Times New Roman"/>
              </a:rPr>
              <a:t>k</a:t>
            </a:r>
            <a:r>
              <a:rPr lang="ru-RU" sz="2800" b="1" i="1" u="sng" dirty="0" smtClean="0">
                <a:solidFill>
                  <a:srgbClr val="C00000"/>
                </a:solidFill>
                <a:latin typeface="Times New Roman"/>
              </a:rPr>
              <a:t> элементов из </a:t>
            </a:r>
            <a:r>
              <a:rPr lang="en-US" sz="2800" b="1" i="1" u="sng" dirty="0" smtClean="0">
                <a:solidFill>
                  <a:srgbClr val="C00000"/>
                </a:solidFill>
                <a:latin typeface="Times New Roman"/>
              </a:rPr>
              <a:t>n</a:t>
            </a:r>
            <a:r>
              <a:rPr lang="ru-RU" sz="2800" b="1" i="1" u="sng" dirty="0" smtClean="0">
                <a:solidFill>
                  <a:srgbClr val="C00000"/>
                </a:solidFill>
                <a:latin typeface="Times New Roman"/>
              </a:rPr>
              <a:t> без учёта  порядка называют числом сочетаний из </a:t>
            </a:r>
            <a:r>
              <a:rPr lang="en-US" sz="2800" b="1" i="1" u="sng" dirty="0" smtClean="0">
                <a:solidFill>
                  <a:srgbClr val="C00000"/>
                </a:solidFill>
                <a:latin typeface="Times New Roman"/>
              </a:rPr>
              <a:t>n </a:t>
            </a:r>
            <a:r>
              <a:rPr lang="ru-RU" sz="2800" b="1" i="1" u="sng" dirty="0" smtClean="0">
                <a:solidFill>
                  <a:srgbClr val="C00000"/>
                </a:solidFill>
                <a:latin typeface="Times New Roman"/>
              </a:rPr>
              <a:t>элементов по </a:t>
            </a:r>
            <a:r>
              <a:rPr lang="en-US" sz="2800" b="1" i="1" u="sng" dirty="0" smtClean="0">
                <a:solidFill>
                  <a:srgbClr val="C00000"/>
                </a:solidFill>
                <a:latin typeface="Times New Roman"/>
              </a:rPr>
              <a:t>k</a:t>
            </a:r>
            <a:endParaRPr lang="ru-RU" sz="2800" b="1" dirty="0">
              <a:solidFill>
                <a:srgbClr val="C00000"/>
              </a:solidFill>
              <a:latin typeface="Times New Roman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>
            <p:ph idx="1"/>
          </p:nvPr>
        </p:nvGraphicFramePr>
        <p:xfrm>
          <a:off x="1619672" y="4293096"/>
          <a:ext cx="5544616" cy="1728192"/>
        </p:xfrm>
        <a:graphic>
          <a:graphicData uri="http://schemas.openxmlformats.org/presentationml/2006/ole">
            <p:oleObj spid="_x0000_s1027" name="Формула" r:id="rId3" imgW="1002960" imgH="419040" progId="Equation.3">
              <p:embed/>
            </p:oleObj>
          </a:graphicData>
        </a:graphic>
      </p:graphicFrame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881710"/>
          </a:xfrm>
        </p:spPr>
        <p:txBody>
          <a:bodyPr>
            <a:normAutofit fontScale="77500" lnSpcReduction="20000"/>
          </a:bodyPr>
          <a:lstStyle/>
          <a:p>
            <a:pPr lvl="0" algn="ctr"/>
            <a:endParaRPr lang="ru-RU" dirty="0" smtClean="0"/>
          </a:p>
          <a:p>
            <a:pPr lvl="0" algn="ctr"/>
            <a:r>
              <a:rPr lang="ru-RU" sz="3600" dirty="0" smtClean="0">
                <a:latin typeface="+mj-lt"/>
              </a:rPr>
              <a:t>Работа в группах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Сколькими способами можно выбрать 2-х дежурных из класса, в котором 23 ученика? Как называется такая комбинация в комбинаторике?</a:t>
            </a:r>
          </a:p>
          <a:p>
            <a:r>
              <a:rPr lang="ru-RU" dirty="0" smtClean="0"/>
              <a:t> </a:t>
            </a:r>
          </a:p>
          <a:p>
            <a:pPr lvl="0"/>
            <a:r>
              <a:rPr lang="ru-RU" dirty="0" smtClean="0"/>
              <a:t>В магазине продается 10 различных наборов красок. Сколькими способами можно выбрать из них 3 набора?</a:t>
            </a:r>
          </a:p>
          <a:p>
            <a:r>
              <a:rPr lang="ru-RU" dirty="0" smtClean="0"/>
              <a:t> </a:t>
            </a:r>
          </a:p>
          <a:p>
            <a:pPr lvl="0"/>
            <a:r>
              <a:rPr lang="ru-RU" dirty="0" smtClean="0"/>
              <a:t>Сколькими способами в карточке лотереи «Спортлото» можно зачеркнуть 5 номеров из 36? Как называется такая комбинация в комбинаторике?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5572132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 smtClean="0"/>
              <a:t>Итог урока</a:t>
            </a:r>
          </a:p>
          <a:p>
            <a:endParaRPr lang="en-US" sz="3000" dirty="0" smtClean="0"/>
          </a:p>
          <a:p>
            <a:r>
              <a:rPr lang="ru-RU" sz="3000" dirty="0" smtClean="0"/>
              <a:t>– </a:t>
            </a:r>
            <a:r>
              <a:rPr lang="ru-RU" sz="3000" dirty="0"/>
              <a:t>Назовите формулу подсчета числа перестановок из </a:t>
            </a:r>
            <a:r>
              <a:rPr lang="en-US" sz="3000" i="1" dirty="0" err="1" smtClean="0"/>
              <a:t>n</a:t>
            </a:r>
            <a:r>
              <a:rPr lang="ru-RU" sz="3000" dirty="0" smtClean="0"/>
              <a:t> </a:t>
            </a:r>
            <a:r>
              <a:rPr lang="ru-RU" sz="3000" dirty="0"/>
              <a:t>элементов.</a:t>
            </a:r>
          </a:p>
          <a:p>
            <a:endParaRPr lang="en-US" sz="3000" dirty="0" smtClean="0"/>
          </a:p>
          <a:p>
            <a:r>
              <a:rPr lang="ru-RU" sz="3000" dirty="0" smtClean="0"/>
              <a:t>– </a:t>
            </a:r>
            <a:r>
              <a:rPr lang="ru-RU" sz="3000" dirty="0"/>
              <a:t>Что называется сочетанием из </a:t>
            </a:r>
            <a:r>
              <a:rPr lang="en-US" sz="3000" i="1" dirty="0" err="1" smtClean="0"/>
              <a:t>n</a:t>
            </a:r>
            <a:r>
              <a:rPr lang="ru-RU" sz="3000" dirty="0" smtClean="0"/>
              <a:t> </a:t>
            </a:r>
            <a:r>
              <a:rPr lang="ru-RU" sz="3000" dirty="0"/>
              <a:t>элементов по </a:t>
            </a:r>
            <a:r>
              <a:rPr lang="ru-RU" sz="3000" i="1" dirty="0" err="1"/>
              <a:t>k</a:t>
            </a:r>
            <a:r>
              <a:rPr lang="ru-RU" sz="3000" dirty="0"/>
              <a:t>? Назовите формулу вычисления сочетания.</a:t>
            </a:r>
          </a:p>
          <a:p>
            <a:endParaRPr lang="ru-RU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b="1" i="1" dirty="0" smtClean="0"/>
              <a:t> </a:t>
            </a:r>
            <a:r>
              <a:rPr lang="ru-RU" sz="4800" b="1" i="1" dirty="0"/>
              <a:t>Домашнее </a:t>
            </a:r>
            <a:r>
              <a:rPr lang="ru-RU" sz="4800" b="1" i="1" dirty="0" smtClean="0"/>
              <a:t>задание</a:t>
            </a:r>
            <a:r>
              <a:rPr lang="ru-RU" sz="4800" dirty="0" smtClean="0"/>
              <a:t>                                        </a:t>
            </a:r>
            <a:endParaRPr lang="en-US" sz="4800" dirty="0" smtClean="0"/>
          </a:p>
          <a:p>
            <a:endParaRPr lang="en-US" sz="4800" dirty="0" smtClean="0"/>
          </a:p>
          <a:p>
            <a:r>
              <a:rPr lang="ru-RU" sz="4800" dirty="0" smtClean="0"/>
              <a:t>п.52 №52.2;  52.3 (а</a:t>
            </a:r>
            <a:r>
              <a:rPr lang="en-US" sz="4800" dirty="0" smtClean="0"/>
              <a:t>,</a:t>
            </a:r>
            <a:r>
              <a:rPr lang="ru-RU" sz="4800" dirty="0" smtClean="0"/>
              <a:t>б);   52.6</a:t>
            </a:r>
          </a:p>
          <a:p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113</TotalTime>
  <Words>319</Words>
  <Application>Microsoft Office PowerPoint</Application>
  <PresentationFormat>Экран (4:3)</PresentationFormat>
  <Paragraphs>58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Трек</vt:lpstr>
      <vt:lpstr>Microsoft Equation 3.0</vt:lpstr>
      <vt:lpstr>Тема. Сочетания.  </vt:lpstr>
      <vt:lpstr>Задачи урока: </vt:lpstr>
      <vt:lpstr>Ф а к т о р и а л</vt:lpstr>
      <vt:lpstr>Теорема  о  перестановках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Тема. Перестановки. Сочетания.</dc:title>
  <dc:creator>Вячеслав</dc:creator>
  <cp:lastModifiedBy>Uzer</cp:lastModifiedBy>
  <cp:revision>18</cp:revision>
  <dcterms:created xsi:type="dcterms:W3CDTF">2016-09-15T11:40:39Z</dcterms:created>
  <dcterms:modified xsi:type="dcterms:W3CDTF">2016-11-13T14:17:22Z</dcterms:modified>
</cp:coreProperties>
</file>